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</p:sldIdLst>
  <p:sldSz cx="12191695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printerSettings" Target="printerSettings/printerSettings1.bin"/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Relationship Id="rId11" Type="http://schemas.openxmlformats.org/officeDocument/2006/relationships/slide" Target="slides/slide5.xml"/><Relationship Id="rId12" Type="http://schemas.openxmlformats.org/officeDocument/2006/relationships/slide" Target="slides/slide6.xml"/><Relationship Id="rId13" Type="http://schemas.openxmlformats.org/officeDocument/2006/relationships/slide" Target="slides/slide7.xml"/><Relationship Id="rId14" Type="http://schemas.openxmlformats.org/officeDocument/2006/relationships/slide" Target="slides/slide8.xml"/><Relationship Id="rId15" Type="http://schemas.openxmlformats.org/officeDocument/2006/relationships/slide" Target="slides/slide9.xml"/><Relationship Id="rId16" Type="http://schemas.openxmlformats.org/officeDocument/2006/relationships/slide" Target="slides/slide10.xml"/><Relationship Id="rId17" Type="http://schemas.openxmlformats.org/officeDocument/2006/relationships/slide" Target="slides/slide11.xml"/><Relationship Id="rId18" Type="http://schemas.openxmlformats.org/officeDocument/2006/relationships/slide" Target="slides/slide12.xml"/><Relationship Id="rId19" Type="http://schemas.openxmlformats.org/officeDocument/2006/relationships/slide" Target="slides/slide13.xml"/><Relationship Id="rId20" Type="http://schemas.openxmlformats.org/officeDocument/2006/relationships/slide" Target="slides/slide14.xml"/><Relationship Id="rId21" Type="http://schemas.openxmlformats.org/officeDocument/2006/relationships/slide" Target="slides/slide15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0.png"/></Relationships>
</file>

<file path=ppt/slides/_rels/slide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1.png"/></Relationships>
</file>

<file path=ppt/slides/_rels/slide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2.png"/></Relationships>
</file>

<file path=ppt/slides/_rels/slide1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3.png"/></Relationships>
</file>

<file path=ppt/slides/_rels/slide1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4.png"/></Relationships>
</file>

<file path=ppt/slides/_rels/slide1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5.png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.pn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pn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.pn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5.png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6.png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7.png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8.png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457200" y="182880"/>
            <a:ext cx="109728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b="1" sz="2400"/>
            </a:pPr>
            <a:r>
              <a:t>Buildings – market-based instruments (Intensity)</a:t>
            </a:r>
          </a:p>
        </p:txBody>
      </p:sp>
      <p:pic>
        <p:nvPicPr>
          <p:cNvPr id="3" name="Picture 2" descr="Buildings_–_market-based_instruments_Intensity_Sort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731520"/>
            <a:ext cx="11247120" cy="2695720"/>
          </a:xfrm>
          <a:prstGeom prst="rect">
            <a:avLst/>
          </a:prstGeom>
        </p:spPr>
      </p:pic>
      <p:graphicFrame>
        <p:nvGraphicFramePr>
          <p:cNvPr id="4" name="Table 3"/>
          <p:cNvGraphicFramePr>
            <a:graphicFrameLocks noGrp="1"/>
          </p:cNvGraphicFramePr>
          <p:nvPr/>
        </p:nvGraphicFramePr>
        <p:xfrm>
          <a:off x="457200" y="4114800"/>
          <a:ext cx="8229599" cy="731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97280"/>
                <a:gridCol w="2286000"/>
                <a:gridCol w="1097280"/>
                <a:gridCol w="3749039"/>
              </a:tblGrid>
              <a:tr h="182880">
                <a:tc>
                  <a:txBody>
                    <a:bodyPr/>
                    <a:lstStyle/>
                    <a:p>
                      <a:pPr>
                        <a:defRPr b="1" sz="1000"/>
                      </a:pPr>
                      <a:r>
                        <a:t>ID</a:t>
                      </a:r>
                    </a:p>
                  </a:txBody>
                  <a:tcPr>
                    <a:solidFill>
                      <a:srgbClr val="DCDCDC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 b="1" sz="1000"/>
                      </a:pPr>
                      <a:r>
                        <a:t>Trajectory Features</a:t>
                      </a:r>
                    </a:p>
                  </a:txBody>
                  <a:tcPr>
                    <a:solidFill>
                      <a:srgbClr val="DCDCDC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 b="1" sz="1000"/>
                      </a:pPr>
                      <a:r>
                        <a:t>Mean Start</a:t>
                      </a:r>
                    </a:p>
                  </a:txBody>
                  <a:tcPr>
                    <a:solidFill>
                      <a:srgbClr val="DCDCDC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 b="1" sz="1000"/>
                      </a:pPr>
                      <a:r>
                        <a:t>Countries</a:t>
                      </a:r>
                    </a:p>
                  </a:txBody>
                  <a:tcPr>
                    <a:solidFill>
                      <a:srgbClr val="DCDCDC"/>
                    </a:solidFill>
                  </a:tcPr>
                </a:tc>
              </a:tr>
              <a:tr h="182880">
                <a:tc>
                  <a:txBody>
                    <a:bodyPr/>
                    <a:lstStyle/>
                    <a:p>
                      <a:pPr>
                        <a:defRPr sz="900"/>
                      </a:pPr>
                      <a:r>
                        <a:t>Cluster 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defRPr sz="900"/>
                      </a:pPr>
                      <a:r>
                        <a:t>Low -&gt; Rise -&gt; Low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defRPr sz="900"/>
                      </a:pPr>
                      <a:r>
                        <a:t>0.007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defRPr sz="900"/>
                      </a:pPr>
                      <a:r>
                        <a:t>14 (ARG, BGR, CRI, EST, GRC, HRV, IDN, LTU, LVA, ML...)</a:t>
                      </a:r>
                    </a:p>
                  </a:txBody>
                  <a:tcPr anchor="ctr"/>
                </a:tc>
              </a:tr>
              <a:tr h="182880">
                <a:tc>
                  <a:txBody>
                    <a:bodyPr/>
                    <a:lstStyle/>
                    <a:p>
                      <a:pPr>
                        <a:defRPr sz="900"/>
                      </a:pPr>
                      <a:r>
                        <a:t>Cluster 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defRPr sz="900"/>
                      </a:pPr>
                      <a:r>
                        <a:t>Low -&gt; Rise -&gt; Medium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defRPr sz="900"/>
                      </a:pPr>
                      <a:r>
                        <a:t>0.100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defRPr sz="900"/>
                      </a:pPr>
                      <a:r>
                        <a:t>29 (AUS, BEL, CAN, CHE, CHL, CHN, COL, CZE, ESP, FR...)</a:t>
                      </a:r>
                    </a:p>
                  </a:txBody>
                  <a:tcPr anchor="ctr"/>
                </a:tc>
              </a:tr>
              <a:tr h="182880">
                <a:tc>
                  <a:txBody>
                    <a:bodyPr/>
                    <a:lstStyle/>
                    <a:p>
                      <a:pPr>
                        <a:defRPr sz="900"/>
                      </a:pPr>
                      <a:r>
                        <a:t>Cluster 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defRPr sz="900"/>
                      </a:pPr>
                      <a:r>
                        <a:t>High -&gt; Rise -&gt; High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defRPr sz="900"/>
                      </a:pPr>
                      <a:r>
                        <a:t>1.389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defRPr sz="900"/>
                      </a:pPr>
                      <a:r>
                        <a:t>6 (AUT, DEU, DNK, FIN, NOR, SWE)</a:t>
                      </a:r>
                    </a:p>
                  </a:txBody>
                  <a:tcPr anchor="ctr"/>
                </a:tc>
              </a:tr>
            </a:tbl>
          </a:graphicData>
        </a:graphic>
      </p:graphicFrame>
    </p:spTree>
  </p:cSld>
  <p:clrMapOvr>
    <a:masterClrMapping/>
  </p:clrMapOvr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457200" y="182880"/>
            <a:ext cx="109728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b="1" sz="2400"/>
            </a:pPr>
            <a:r>
              <a:t>Industry – non market-based instruments (Intensity)</a:t>
            </a:r>
          </a:p>
        </p:txBody>
      </p:sp>
      <p:pic>
        <p:nvPicPr>
          <p:cNvPr id="3" name="Picture 2" descr="Industry_–_non_market-based_instruments_Intensity_Sort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731520"/>
            <a:ext cx="11247120" cy="2710856"/>
          </a:xfrm>
          <a:prstGeom prst="rect">
            <a:avLst/>
          </a:prstGeom>
        </p:spPr>
      </p:pic>
      <p:graphicFrame>
        <p:nvGraphicFramePr>
          <p:cNvPr id="4" name="Table 3"/>
          <p:cNvGraphicFramePr>
            <a:graphicFrameLocks noGrp="1"/>
          </p:cNvGraphicFramePr>
          <p:nvPr/>
        </p:nvGraphicFramePr>
        <p:xfrm>
          <a:off x="457200" y="4114800"/>
          <a:ext cx="8229599" cy="731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97280"/>
                <a:gridCol w="2286000"/>
                <a:gridCol w="1097280"/>
                <a:gridCol w="3749039"/>
              </a:tblGrid>
              <a:tr h="182880">
                <a:tc>
                  <a:txBody>
                    <a:bodyPr/>
                    <a:lstStyle/>
                    <a:p>
                      <a:pPr>
                        <a:defRPr b="1" sz="1000"/>
                      </a:pPr>
                      <a:r>
                        <a:t>ID</a:t>
                      </a:r>
                    </a:p>
                  </a:txBody>
                  <a:tcPr>
                    <a:solidFill>
                      <a:srgbClr val="DCDCDC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 b="1" sz="1000"/>
                      </a:pPr>
                      <a:r>
                        <a:t>Trajectory Features</a:t>
                      </a:r>
                    </a:p>
                  </a:txBody>
                  <a:tcPr>
                    <a:solidFill>
                      <a:srgbClr val="DCDCDC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 b="1" sz="1000"/>
                      </a:pPr>
                      <a:r>
                        <a:t>Mean Start</a:t>
                      </a:r>
                    </a:p>
                  </a:txBody>
                  <a:tcPr>
                    <a:solidFill>
                      <a:srgbClr val="DCDCDC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 b="1" sz="1000"/>
                      </a:pPr>
                      <a:r>
                        <a:t>Countries</a:t>
                      </a:r>
                    </a:p>
                  </a:txBody>
                  <a:tcPr>
                    <a:solidFill>
                      <a:srgbClr val="DCDCDC"/>
                    </a:solidFill>
                  </a:tcPr>
                </a:tc>
              </a:tr>
              <a:tr h="182880">
                <a:tc>
                  <a:txBody>
                    <a:bodyPr/>
                    <a:lstStyle/>
                    <a:p>
                      <a:pPr>
                        <a:defRPr sz="900"/>
                      </a:pPr>
                      <a:r>
                        <a:t>Cluster 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defRPr sz="900"/>
                      </a:pPr>
                      <a:r>
                        <a:t>Low -&gt; Rise -&gt; Medium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defRPr sz="900"/>
                      </a:pPr>
                      <a:r>
                        <a:t>0.000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defRPr sz="900"/>
                      </a:pPr>
                      <a:r>
                        <a:t>14 (ARG, COL, EST, IDN, ISL, LTU, LUX, LVA, MLT, PE...)</a:t>
                      </a:r>
                    </a:p>
                  </a:txBody>
                  <a:tcPr anchor="ctr"/>
                </a:tc>
              </a:tr>
              <a:tr h="182880">
                <a:tc>
                  <a:txBody>
                    <a:bodyPr/>
                    <a:lstStyle/>
                    <a:p>
                      <a:pPr>
                        <a:defRPr sz="900"/>
                      </a:pPr>
                      <a:r>
                        <a:t>Cluster 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defRPr sz="900"/>
                      </a:pPr>
                      <a:r>
                        <a:t>High -&gt; Rise -&gt; Medium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defRPr sz="900"/>
                      </a:pPr>
                      <a:r>
                        <a:t>1.476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defRPr sz="900"/>
                      </a:pPr>
                      <a:r>
                        <a:t>7 (AUS, CAN, CHL, CRI, KOR, MEX, NZL)</a:t>
                      </a:r>
                    </a:p>
                  </a:txBody>
                  <a:tcPr anchor="ctr"/>
                </a:tc>
              </a:tr>
              <a:tr h="182880">
                <a:tc>
                  <a:txBody>
                    <a:bodyPr/>
                    <a:lstStyle/>
                    <a:p>
                      <a:pPr>
                        <a:defRPr sz="900"/>
                      </a:pPr>
                      <a:r>
                        <a:t>Cluster 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defRPr sz="900"/>
                      </a:pPr>
                      <a:r>
                        <a:t>Low -&gt; Rise -&gt; High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defRPr sz="900"/>
                      </a:pPr>
                      <a:r>
                        <a:t>0.024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defRPr sz="900"/>
                      </a:pPr>
                      <a:r>
                        <a:t>28 (AUT, BEL, BGR, CHE, CHN, CZE, DEU, DNK, ESP, FI...)</a:t>
                      </a:r>
                    </a:p>
                  </a:txBody>
                  <a:tcPr anchor="ctr"/>
                </a:tc>
              </a:tr>
            </a:tbl>
          </a:graphicData>
        </a:graphic>
      </p:graphicFrame>
    </p:spTree>
  </p:cSld>
  <p:clrMapOvr>
    <a:masterClrMapping/>
  </p:clrMapOvr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457200" y="182880"/>
            <a:ext cx="109728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b="1" sz="2400"/>
            </a:pPr>
            <a:r>
              <a:t>International climate co-operation (Intensity)</a:t>
            </a:r>
          </a:p>
        </p:txBody>
      </p:sp>
      <p:pic>
        <p:nvPicPr>
          <p:cNvPr id="3" name="Picture 2" descr="International_climate_co-operation_Intensity_Sort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731520"/>
            <a:ext cx="11247120" cy="2710856"/>
          </a:xfrm>
          <a:prstGeom prst="rect">
            <a:avLst/>
          </a:prstGeom>
        </p:spPr>
      </p:pic>
      <p:graphicFrame>
        <p:nvGraphicFramePr>
          <p:cNvPr id="4" name="Table 3"/>
          <p:cNvGraphicFramePr>
            <a:graphicFrameLocks noGrp="1"/>
          </p:cNvGraphicFramePr>
          <p:nvPr/>
        </p:nvGraphicFramePr>
        <p:xfrm>
          <a:off x="457200" y="4114800"/>
          <a:ext cx="8229599" cy="731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97280"/>
                <a:gridCol w="2286000"/>
                <a:gridCol w="1097280"/>
                <a:gridCol w="3749039"/>
              </a:tblGrid>
              <a:tr h="182880">
                <a:tc>
                  <a:txBody>
                    <a:bodyPr/>
                    <a:lstStyle/>
                    <a:p>
                      <a:pPr>
                        <a:defRPr b="1" sz="1000"/>
                      </a:pPr>
                      <a:r>
                        <a:t>ID</a:t>
                      </a:r>
                    </a:p>
                  </a:txBody>
                  <a:tcPr>
                    <a:solidFill>
                      <a:srgbClr val="DCDCDC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 b="1" sz="1000"/>
                      </a:pPr>
                      <a:r>
                        <a:t>Trajectory Features</a:t>
                      </a:r>
                    </a:p>
                  </a:txBody>
                  <a:tcPr>
                    <a:solidFill>
                      <a:srgbClr val="DCDCDC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 b="1" sz="1000"/>
                      </a:pPr>
                      <a:r>
                        <a:t>Mean Start</a:t>
                      </a:r>
                    </a:p>
                  </a:txBody>
                  <a:tcPr>
                    <a:solidFill>
                      <a:srgbClr val="DCDCDC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 b="1" sz="1000"/>
                      </a:pPr>
                      <a:r>
                        <a:t>Countries</a:t>
                      </a:r>
                    </a:p>
                  </a:txBody>
                  <a:tcPr>
                    <a:solidFill>
                      <a:srgbClr val="DCDCDC"/>
                    </a:solidFill>
                  </a:tcPr>
                </a:tc>
              </a:tr>
              <a:tr h="182880">
                <a:tc>
                  <a:txBody>
                    <a:bodyPr/>
                    <a:lstStyle/>
                    <a:p>
                      <a:pPr>
                        <a:defRPr sz="900"/>
                      </a:pPr>
                      <a:r>
                        <a:t>Cluster 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defRPr sz="900"/>
                      </a:pPr>
                      <a:r>
                        <a:t>Low -&gt; Rise -&gt; Low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defRPr sz="900"/>
                      </a:pPr>
                      <a:r>
                        <a:t>1.481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defRPr sz="900"/>
                      </a:pPr>
                      <a:r>
                        <a:t>3 (CHN, SAU, TUR)</a:t>
                      </a:r>
                    </a:p>
                  </a:txBody>
                  <a:tcPr anchor="ctr"/>
                </a:tc>
              </a:tr>
              <a:tr h="182880">
                <a:tc>
                  <a:txBody>
                    <a:bodyPr/>
                    <a:lstStyle/>
                    <a:p>
                      <a:pPr>
                        <a:defRPr sz="900"/>
                      </a:pPr>
                      <a:r>
                        <a:t>Cluster 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defRPr sz="900"/>
                      </a:pPr>
                      <a:r>
                        <a:t>Medium -&gt; Rise -&gt; Medium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defRPr sz="900"/>
                      </a:pPr>
                      <a:r>
                        <a:t>2.156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defRPr sz="900"/>
                      </a:pPr>
                      <a:r>
                        <a:t>25 (ARG, AUS, BGR, CAN, COL, CZE, ESP, EST, GRC, HR...)</a:t>
                      </a:r>
                    </a:p>
                  </a:txBody>
                  <a:tcPr anchor="ctr"/>
                </a:tc>
              </a:tr>
              <a:tr h="182880">
                <a:tc>
                  <a:txBody>
                    <a:bodyPr/>
                    <a:lstStyle/>
                    <a:p>
                      <a:pPr>
                        <a:defRPr sz="900"/>
                      </a:pPr>
                      <a:r>
                        <a:t>Cluster 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defRPr sz="900"/>
                      </a:pPr>
                      <a:r>
                        <a:t>Medium -&gt; Rise -&gt; High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defRPr sz="900"/>
                      </a:pPr>
                      <a:r>
                        <a:t>2.213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defRPr sz="900"/>
                      </a:pPr>
                      <a:r>
                        <a:t>21 (AUT, BEL, CHE, CHL, CRI, DEU, DNK, FIN, FRA, GB...)</a:t>
                      </a:r>
                    </a:p>
                  </a:txBody>
                  <a:tcPr anchor="ctr"/>
                </a:tc>
              </a:tr>
            </a:tbl>
          </a:graphicData>
        </a:graphic>
      </p:graphicFrame>
    </p:spTree>
  </p:cSld>
  <p:clrMapOvr>
    <a:masterClrMapping/>
  </p:clrMapOvr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457200" y="182880"/>
            <a:ext cx="109728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b="1" sz="2400"/>
            </a:pPr>
            <a:r>
              <a:t>International public finance (Intensity)</a:t>
            </a:r>
          </a:p>
        </p:txBody>
      </p:sp>
      <p:pic>
        <p:nvPicPr>
          <p:cNvPr id="3" name="Picture 2" descr="International_public_finance_Intensity_Sort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731520"/>
            <a:ext cx="11247120" cy="2710856"/>
          </a:xfrm>
          <a:prstGeom prst="rect">
            <a:avLst/>
          </a:prstGeom>
        </p:spPr>
      </p:pic>
      <p:graphicFrame>
        <p:nvGraphicFramePr>
          <p:cNvPr id="4" name="Table 3"/>
          <p:cNvGraphicFramePr>
            <a:graphicFrameLocks noGrp="1"/>
          </p:cNvGraphicFramePr>
          <p:nvPr/>
        </p:nvGraphicFramePr>
        <p:xfrm>
          <a:off x="457200" y="4114800"/>
          <a:ext cx="8229599" cy="731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97280"/>
                <a:gridCol w="2286000"/>
                <a:gridCol w="1097280"/>
                <a:gridCol w="3749039"/>
              </a:tblGrid>
              <a:tr h="182880">
                <a:tc>
                  <a:txBody>
                    <a:bodyPr/>
                    <a:lstStyle/>
                    <a:p>
                      <a:pPr>
                        <a:defRPr b="1" sz="1000"/>
                      </a:pPr>
                      <a:r>
                        <a:t>ID</a:t>
                      </a:r>
                    </a:p>
                  </a:txBody>
                  <a:tcPr>
                    <a:solidFill>
                      <a:srgbClr val="DCDCDC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 b="1" sz="1000"/>
                      </a:pPr>
                      <a:r>
                        <a:t>Trajectory Features</a:t>
                      </a:r>
                    </a:p>
                  </a:txBody>
                  <a:tcPr>
                    <a:solidFill>
                      <a:srgbClr val="DCDCDC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 b="1" sz="1000"/>
                      </a:pPr>
                      <a:r>
                        <a:t>Mean Start</a:t>
                      </a:r>
                    </a:p>
                  </a:txBody>
                  <a:tcPr>
                    <a:solidFill>
                      <a:srgbClr val="DCDCDC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 b="1" sz="1000"/>
                      </a:pPr>
                      <a:r>
                        <a:t>Countries</a:t>
                      </a:r>
                    </a:p>
                  </a:txBody>
                  <a:tcPr>
                    <a:solidFill>
                      <a:srgbClr val="DCDCDC"/>
                    </a:solidFill>
                  </a:tcPr>
                </a:tc>
              </a:tr>
              <a:tr h="182880">
                <a:tc>
                  <a:txBody>
                    <a:bodyPr/>
                    <a:lstStyle/>
                    <a:p>
                      <a:pPr>
                        <a:defRPr sz="900"/>
                      </a:pPr>
                      <a:r>
                        <a:t>Cluster 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defRPr sz="900"/>
                      </a:pPr>
                      <a:r>
                        <a:t>Low -&gt; Stable -&gt; Low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defRPr sz="900"/>
                      </a:pPr>
                      <a:r>
                        <a:t>0.000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defRPr sz="900"/>
                      </a:pPr>
                      <a:r>
                        <a:t>4 (CHL, COL, ISR, PER)</a:t>
                      </a:r>
                    </a:p>
                  </a:txBody>
                  <a:tcPr anchor="ctr"/>
                </a:tc>
              </a:tr>
              <a:tr h="182880">
                <a:tc>
                  <a:txBody>
                    <a:bodyPr/>
                    <a:lstStyle/>
                    <a:p>
                      <a:pPr>
                        <a:defRPr sz="900"/>
                      </a:pPr>
                      <a:r>
                        <a:t>Cluster 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defRPr sz="900"/>
                      </a:pPr>
                      <a:r>
                        <a:t>Low -&gt; Rise -&gt; Low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defRPr sz="900"/>
                      </a:pPr>
                      <a:r>
                        <a:t>0.000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defRPr sz="900"/>
                      </a:pPr>
                      <a:r>
                        <a:t>25 (ARG, AUT, BGR, CHN, CRI, CZE, EST, GRC, HRV, HU...)</a:t>
                      </a:r>
                    </a:p>
                  </a:txBody>
                  <a:tcPr anchor="ctr"/>
                </a:tc>
              </a:tr>
              <a:tr h="182880">
                <a:tc>
                  <a:txBody>
                    <a:bodyPr/>
                    <a:lstStyle/>
                    <a:p>
                      <a:pPr>
                        <a:defRPr sz="900"/>
                      </a:pPr>
                      <a:r>
                        <a:t>Cluster 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defRPr sz="900"/>
                      </a:pPr>
                      <a:r>
                        <a:t>Low -&gt; Rise -&gt; High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defRPr sz="900"/>
                      </a:pPr>
                      <a:r>
                        <a:t>0.000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defRPr sz="900"/>
                      </a:pPr>
                      <a:r>
                        <a:t>20 (AUS, BEL, CAN, CHE, DEU, DNK, ESP, FIN, FRA, GB...)</a:t>
                      </a:r>
                    </a:p>
                  </a:txBody>
                  <a:tcPr anchor="ctr"/>
                </a:tc>
              </a:tr>
            </a:tbl>
          </a:graphicData>
        </a:graphic>
      </p:graphicFrame>
    </p:spTree>
  </p:cSld>
  <p:clrMapOvr>
    <a:masterClrMapping/>
  </p:clrMapOvr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457200" y="182880"/>
            <a:ext cx="109728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b="1" sz="2400"/>
            </a:pPr>
            <a:r>
              <a:t>Public Research, Development and Demonstration (Intensity)</a:t>
            </a:r>
          </a:p>
        </p:txBody>
      </p:sp>
      <p:pic>
        <p:nvPicPr>
          <p:cNvPr id="3" name="Picture 2" descr="Public_Research,_Development_and_Demonstration_Intensity_Sort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731520"/>
            <a:ext cx="11247120" cy="2710856"/>
          </a:xfrm>
          <a:prstGeom prst="rect">
            <a:avLst/>
          </a:prstGeom>
        </p:spPr>
      </p:pic>
      <p:graphicFrame>
        <p:nvGraphicFramePr>
          <p:cNvPr id="4" name="Table 3"/>
          <p:cNvGraphicFramePr>
            <a:graphicFrameLocks noGrp="1"/>
          </p:cNvGraphicFramePr>
          <p:nvPr/>
        </p:nvGraphicFramePr>
        <p:xfrm>
          <a:off x="457200" y="4114800"/>
          <a:ext cx="8229599" cy="731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97280"/>
                <a:gridCol w="2286000"/>
                <a:gridCol w="1097280"/>
                <a:gridCol w="3749039"/>
              </a:tblGrid>
              <a:tr h="182880">
                <a:tc>
                  <a:txBody>
                    <a:bodyPr/>
                    <a:lstStyle/>
                    <a:p>
                      <a:pPr>
                        <a:defRPr b="1" sz="1000"/>
                      </a:pPr>
                      <a:r>
                        <a:t>ID</a:t>
                      </a:r>
                    </a:p>
                  </a:txBody>
                  <a:tcPr>
                    <a:solidFill>
                      <a:srgbClr val="DCDCDC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 b="1" sz="1000"/>
                      </a:pPr>
                      <a:r>
                        <a:t>Trajectory Features</a:t>
                      </a:r>
                    </a:p>
                  </a:txBody>
                  <a:tcPr>
                    <a:solidFill>
                      <a:srgbClr val="DCDCDC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 b="1" sz="1000"/>
                      </a:pPr>
                      <a:r>
                        <a:t>Mean Start</a:t>
                      </a:r>
                    </a:p>
                  </a:txBody>
                  <a:tcPr>
                    <a:solidFill>
                      <a:srgbClr val="DCDCDC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 b="1" sz="1000"/>
                      </a:pPr>
                      <a:r>
                        <a:t>Countries</a:t>
                      </a:r>
                    </a:p>
                  </a:txBody>
                  <a:tcPr>
                    <a:solidFill>
                      <a:srgbClr val="DCDCDC"/>
                    </a:solidFill>
                  </a:tcPr>
                </a:tc>
              </a:tr>
              <a:tr h="182880">
                <a:tc>
                  <a:txBody>
                    <a:bodyPr/>
                    <a:lstStyle/>
                    <a:p>
                      <a:pPr>
                        <a:defRPr sz="900"/>
                      </a:pPr>
                      <a:r>
                        <a:t>Cluster 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defRPr sz="900"/>
                      </a:pPr>
                      <a:r>
                        <a:t>Low -&gt; Stable -&gt; Low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defRPr sz="900"/>
                      </a:pPr>
                      <a:r>
                        <a:t>0.211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defRPr sz="900"/>
                      </a:pPr>
                      <a:r>
                        <a:t>24 (ARG, BGR, CHL, CHN, COL, CRI, GRC, HRV, IDN, IN...)</a:t>
                      </a:r>
                    </a:p>
                  </a:txBody>
                  <a:tcPr anchor="ctr"/>
                </a:tc>
              </a:tr>
              <a:tr h="182880">
                <a:tc>
                  <a:txBody>
                    <a:bodyPr/>
                    <a:lstStyle/>
                    <a:p>
                      <a:pPr>
                        <a:defRPr sz="900"/>
                      </a:pPr>
                      <a:r>
                        <a:t>Cluster 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defRPr sz="900"/>
                      </a:pPr>
                      <a:r>
                        <a:t>Medium -&gt; Fluctuate -&gt; Medium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defRPr sz="900"/>
                      </a:pPr>
                      <a:r>
                        <a:t>2.028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defRPr sz="900"/>
                      </a:pPr>
                      <a:r>
                        <a:t>8 (ESP, EST, HUN, IRL, NZL, POL, PRT, SVK)</a:t>
                      </a:r>
                    </a:p>
                  </a:txBody>
                  <a:tcPr anchor="ctr"/>
                </a:tc>
              </a:tr>
              <a:tr h="182880">
                <a:tc>
                  <a:txBody>
                    <a:bodyPr/>
                    <a:lstStyle/>
                    <a:p>
                      <a:pPr>
                        <a:defRPr sz="900"/>
                      </a:pPr>
                      <a:r>
                        <a:t>Cluster 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defRPr sz="900"/>
                      </a:pPr>
                      <a:r>
                        <a:t>High -&gt; Rise -&gt; High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defRPr sz="900"/>
                      </a:pPr>
                      <a:r>
                        <a:t>5.477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defRPr sz="900"/>
                      </a:pPr>
                      <a:r>
                        <a:t>17 (AUS, AUT, BEL, CAN, CHE, CZE, DEU, DNK, FIN, FR...)</a:t>
                      </a:r>
                    </a:p>
                  </a:txBody>
                  <a:tcPr anchor="ctr"/>
                </a:tc>
              </a:tr>
            </a:tbl>
          </a:graphicData>
        </a:graphic>
      </p:graphicFrame>
    </p:spTree>
  </p:cSld>
  <p:clrMapOvr>
    <a:masterClrMapping/>
  </p:clrMapOvr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457200" y="182880"/>
            <a:ext cx="109728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b="1" sz="2400"/>
            </a:pPr>
            <a:r>
              <a:t>Transport – market-based instruments (Intensity)</a:t>
            </a:r>
          </a:p>
        </p:txBody>
      </p:sp>
      <p:pic>
        <p:nvPicPr>
          <p:cNvPr id="3" name="Picture 2" descr="Transport_–_market-based_instruments_Intensity_Sort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731520"/>
            <a:ext cx="11247120" cy="2695720"/>
          </a:xfrm>
          <a:prstGeom prst="rect">
            <a:avLst/>
          </a:prstGeom>
        </p:spPr>
      </p:pic>
      <p:graphicFrame>
        <p:nvGraphicFramePr>
          <p:cNvPr id="4" name="Table 3"/>
          <p:cNvGraphicFramePr>
            <a:graphicFrameLocks noGrp="1"/>
          </p:cNvGraphicFramePr>
          <p:nvPr/>
        </p:nvGraphicFramePr>
        <p:xfrm>
          <a:off x="457200" y="4114800"/>
          <a:ext cx="8229599" cy="731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97280"/>
                <a:gridCol w="2286000"/>
                <a:gridCol w="1097280"/>
                <a:gridCol w="3749039"/>
              </a:tblGrid>
              <a:tr h="182880">
                <a:tc>
                  <a:txBody>
                    <a:bodyPr/>
                    <a:lstStyle/>
                    <a:p>
                      <a:pPr>
                        <a:defRPr b="1" sz="1000"/>
                      </a:pPr>
                      <a:r>
                        <a:t>ID</a:t>
                      </a:r>
                    </a:p>
                  </a:txBody>
                  <a:tcPr>
                    <a:solidFill>
                      <a:srgbClr val="DCDCDC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 b="1" sz="1000"/>
                      </a:pPr>
                      <a:r>
                        <a:t>Trajectory Features</a:t>
                      </a:r>
                    </a:p>
                  </a:txBody>
                  <a:tcPr>
                    <a:solidFill>
                      <a:srgbClr val="DCDCDC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 b="1" sz="1000"/>
                      </a:pPr>
                      <a:r>
                        <a:t>Mean Start</a:t>
                      </a:r>
                    </a:p>
                  </a:txBody>
                  <a:tcPr>
                    <a:solidFill>
                      <a:srgbClr val="DCDCDC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 b="1" sz="1000"/>
                      </a:pPr>
                      <a:r>
                        <a:t>Countries</a:t>
                      </a:r>
                    </a:p>
                  </a:txBody>
                  <a:tcPr>
                    <a:solidFill>
                      <a:srgbClr val="DCDCDC"/>
                    </a:solidFill>
                  </a:tcPr>
                </a:tc>
              </a:tr>
              <a:tr h="182880">
                <a:tc>
                  <a:txBody>
                    <a:bodyPr/>
                    <a:lstStyle/>
                    <a:p>
                      <a:pPr>
                        <a:defRPr sz="900"/>
                      </a:pPr>
                      <a:r>
                        <a:t>Cluster 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defRPr sz="900"/>
                      </a:pPr>
                      <a:r>
                        <a:t>Low -&gt; Rise -&gt; Low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defRPr sz="900"/>
                      </a:pPr>
                      <a:r>
                        <a:t>0.067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defRPr sz="900"/>
                      </a:pPr>
                      <a:r>
                        <a:t>21 (ARG, AUS, BGR, CHL, CHN, COL, CRI, EST, HRV, ID...)</a:t>
                      </a:r>
                    </a:p>
                  </a:txBody>
                  <a:tcPr anchor="ctr"/>
                </a:tc>
              </a:tr>
              <a:tr h="182880">
                <a:tc>
                  <a:txBody>
                    <a:bodyPr/>
                    <a:lstStyle/>
                    <a:p>
                      <a:pPr>
                        <a:defRPr sz="900"/>
                      </a:pPr>
                      <a:r>
                        <a:t>Cluster 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defRPr sz="900"/>
                      </a:pPr>
                      <a:r>
                        <a:t>Medium -&gt; Rise -&gt; High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defRPr sz="900"/>
                      </a:pPr>
                      <a:r>
                        <a:t>0.897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defRPr sz="900"/>
                      </a:pPr>
                      <a:r>
                        <a:t>24 (AUT, BEL, CAN, CHE, CZE, DEU, ESP, FIN, FRA, GR...)</a:t>
                      </a:r>
                    </a:p>
                  </a:txBody>
                  <a:tcPr anchor="ctr"/>
                </a:tc>
              </a:tr>
              <a:tr h="182880">
                <a:tc>
                  <a:txBody>
                    <a:bodyPr/>
                    <a:lstStyle/>
                    <a:p>
                      <a:pPr>
                        <a:defRPr sz="900"/>
                      </a:pPr>
                      <a:r>
                        <a:t>Cluster 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defRPr sz="900"/>
                      </a:pPr>
                      <a:r>
                        <a:t>High -&gt; Rise -&gt; High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defRPr sz="900"/>
                      </a:pPr>
                      <a:r>
                        <a:t>3.033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defRPr sz="900"/>
                      </a:pPr>
                      <a:r>
                        <a:t>4 (DNK, GBR, NOR, SWE)</a:t>
                      </a:r>
                    </a:p>
                  </a:txBody>
                  <a:tcPr anchor="ctr"/>
                </a:tc>
              </a:tr>
            </a:tbl>
          </a:graphicData>
        </a:graphic>
      </p:graphicFrame>
    </p:spTree>
  </p:cSld>
  <p:clrMapOvr>
    <a:masterClrMapping/>
  </p:clrMapOvr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457200" y="182880"/>
            <a:ext cx="109728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b="1" sz="2400"/>
            </a:pPr>
            <a:r>
              <a:t>Transport – non market-based instruments (Intensity)</a:t>
            </a:r>
          </a:p>
        </p:txBody>
      </p:sp>
      <p:pic>
        <p:nvPicPr>
          <p:cNvPr id="3" name="Picture 2" descr="Transport_–_non_market-based_instruments_Intensity_Sort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731520"/>
            <a:ext cx="11247120" cy="2741086"/>
          </a:xfrm>
          <a:prstGeom prst="rect">
            <a:avLst/>
          </a:prstGeom>
        </p:spPr>
      </p:pic>
      <p:graphicFrame>
        <p:nvGraphicFramePr>
          <p:cNvPr id="4" name="Table 3"/>
          <p:cNvGraphicFramePr>
            <a:graphicFrameLocks noGrp="1"/>
          </p:cNvGraphicFramePr>
          <p:nvPr/>
        </p:nvGraphicFramePr>
        <p:xfrm>
          <a:off x="457200" y="4114800"/>
          <a:ext cx="8229599" cy="731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97280"/>
                <a:gridCol w="2286000"/>
                <a:gridCol w="1097280"/>
                <a:gridCol w="3749039"/>
              </a:tblGrid>
              <a:tr h="182880">
                <a:tc>
                  <a:txBody>
                    <a:bodyPr/>
                    <a:lstStyle/>
                    <a:p>
                      <a:pPr>
                        <a:defRPr b="1" sz="1000"/>
                      </a:pPr>
                      <a:r>
                        <a:t>ID</a:t>
                      </a:r>
                    </a:p>
                  </a:txBody>
                  <a:tcPr>
                    <a:solidFill>
                      <a:srgbClr val="DCDCDC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 b="1" sz="1000"/>
                      </a:pPr>
                      <a:r>
                        <a:t>Trajectory Features</a:t>
                      </a:r>
                    </a:p>
                  </a:txBody>
                  <a:tcPr>
                    <a:solidFill>
                      <a:srgbClr val="DCDCDC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 b="1" sz="1000"/>
                      </a:pPr>
                      <a:r>
                        <a:t>Mean Start</a:t>
                      </a:r>
                    </a:p>
                  </a:txBody>
                  <a:tcPr>
                    <a:solidFill>
                      <a:srgbClr val="DCDCDC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 b="1" sz="1000"/>
                      </a:pPr>
                      <a:r>
                        <a:t>Countries</a:t>
                      </a:r>
                    </a:p>
                  </a:txBody>
                  <a:tcPr>
                    <a:solidFill>
                      <a:srgbClr val="DCDCDC"/>
                    </a:solidFill>
                  </a:tcPr>
                </a:tc>
              </a:tr>
              <a:tr h="182880">
                <a:tc>
                  <a:txBody>
                    <a:bodyPr/>
                    <a:lstStyle/>
                    <a:p>
                      <a:pPr>
                        <a:defRPr sz="900"/>
                      </a:pPr>
                      <a:r>
                        <a:t>Cluster 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defRPr sz="900"/>
                      </a:pPr>
                      <a:r>
                        <a:t>Low -&gt; Rise -&gt; Low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defRPr sz="900"/>
                      </a:pPr>
                      <a:r>
                        <a:t>1.194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defRPr sz="900"/>
                      </a:pPr>
                      <a:r>
                        <a:t>16 (ARG, BGR, CHL, COL, CRI, HRV, IDN, IND, ISL, IS...)</a:t>
                      </a:r>
                    </a:p>
                  </a:txBody>
                  <a:tcPr anchor="ctr"/>
                </a:tc>
              </a:tr>
              <a:tr h="182880">
                <a:tc>
                  <a:txBody>
                    <a:bodyPr/>
                    <a:lstStyle/>
                    <a:p>
                      <a:pPr>
                        <a:defRPr sz="900"/>
                      </a:pPr>
                      <a:r>
                        <a:t>Cluster 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defRPr sz="900"/>
                      </a:pPr>
                      <a:r>
                        <a:t>Medium -&gt; Rise -&gt; Medium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defRPr sz="900"/>
                      </a:pPr>
                      <a:r>
                        <a:t>2.956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defRPr sz="900"/>
                      </a:pPr>
                      <a:r>
                        <a:t>19 (CAN, CHN, CZE, DEU, DNK, EST, FRA, GRC, HUN, IR...)</a:t>
                      </a:r>
                    </a:p>
                  </a:txBody>
                  <a:tcPr anchor="ctr"/>
                </a:tc>
              </a:tr>
              <a:tr h="182880">
                <a:tc>
                  <a:txBody>
                    <a:bodyPr/>
                    <a:lstStyle/>
                    <a:p>
                      <a:pPr>
                        <a:defRPr sz="900"/>
                      </a:pPr>
                      <a:r>
                        <a:t>Cluster 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defRPr sz="900"/>
                      </a:pPr>
                      <a:r>
                        <a:t>High -&gt; Rise -&gt; High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defRPr sz="900"/>
                      </a:pPr>
                      <a:r>
                        <a:t>4.510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defRPr sz="900"/>
                      </a:pPr>
                      <a:r>
                        <a:t>14 (AUS, AUT, BEL, CHE, ESP, FIN, GBR, ITA, JPN, KO...)</a:t>
                      </a:r>
                    </a:p>
                  </a:txBody>
                  <a:tcPr anchor="ctr"/>
                </a:tc>
              </a:tr>
            </a:tbl>
          </a:graphicData>
        </a:graphic>
      </p:graphicFrame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457200" y="182880"/>
            <a:ext cx="109728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b="1" sz="2400"/>
            </a:pPr>
            <a:r>
              <a:t>Buildings – non market-based instruments (Intensity)</a:t>
            </a:r>
          </a:p>
        </p:txBody>
      </p:sp>
      <p:pic>
        <p:nvPicPr>
          <p:cNvPr id="3" name="Picture 2" descr="Buildings_–_non_market-based_instruments_Intensity_Sort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731520"/>
            <a:ext cx="11247120" cy="2710856"/>
          </a:xfrm>
          <a:prstGeom prst="rect">
            <a:avLst/>
          </a:prstGeom>
        </p:spPr>
      </p:pic>
      <p:graphicFrame>
        <p:nvGraphicFramePr>
          <p:cNvPr id="4" name="Table 3"/>
          <p:cNvGraphicFramePr>
            <a:graphicFrameLocks noGrp="1"/>
          </p:cNvGraphicFramePr>
          <p:nvPr/>
        </p:nvGraphicFramePr>
        <p:xfrm>
          <a:off x="457200" y="4114800"/>
          <a:ext cx="8229599" cy="731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97280"/>
                <a:gridCol w="2286000"/>
                <a:gridCol w="1097280"/>
                <a:gridCol w="3749039"/>
              </a:tblGrid>
              <a:tr h="182880">
                <a:tc>
                  <a:txBody>
                    <a:bodyPr/>
                    <a:lstStyle/>
                    <a:p>
                      <a:pPr>
                        <a:defRPr b="1" sz="1000"/>
                      </a:pPr>
                      <a:r>
                        <a:t>ID</a:t>
                      </a:r>
                    </a:p>
                  </a:txBody>
                  <a:tcPr>
                    <a:solidFill>
                      <a:srgbClr val="DCDCDC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 b="1" sz="1000"/>
                      </a:pPr>
                      <a:r>
                        <a:t>Trajectory Features</a:t>
                      </a:r>
                    </a:p>
                  </a:txBody>
                  <a:tcPr>
                    <a:solidFill>
                      <a:srgbClr val="DCDCDC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 b="1" sz="1000"/>
                      </a:pPr>
                      <a:r>
                        <a:t>Mean Start</a:t>
                      </a:r>
                    </a:p>
                  </a:txBody>
                  <a:tcPr>
                    <a:solidFill>
                      <a:srgbClr val="DCDCDC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 b="1" sz="1000"/>
                      </a:pPr>
                      <a:r>
                        <a:t>Countries</a:t>
                      </a:r>
                    </a:p>
                  </a:txBody>
                  <a:tcPr>
                    <a:solidFill>
                      <a:srgbClr val="DCDCDC"/>
                    </a:solidFill>
                  </a:tcPr>
                </a:tc>
              </a:tr>
              <a:tr h="182880">
                <a:tc>
                  <a:txBody>
                    <a:bodyPr/>
                    <a:lstStyle/>
                    <a:p>
                      <a:pPr>
                        <a:defRPr sz="900"/>
                      </a:pPr>
                      <a:r>
                        <a:t>Cluster 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defRPr sz="900"/>
                      </a:pPr>
                      <a:r>
                        <a:t>Low -&gt; Rise -&gt; Low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defRPr sz="900"/>
                      </a:pPr>
                      <a:r>
                        <a:t>0.417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defRPr sz="900"/>
                      </a:pPr>
                      <a:r>
                        <a:t>3 (COL, ISL, PER)</a:t>
                      </a:r>
                    </a:p>
                  </a:txBody>
                  <a:tcPr anchor="ctr"/>
                </a:tc>
              </a:tr>
              <a:tr h="182880">
                <a:tc>
                  <a:txBody>
                    <a:bodyPr/>
                    <a:lstStyle/>
                    <a:p>
                      <a:pPr>
                        <a:defRPr sz="900"/>
                      </a:pPr>
                      <a:r>
                        <a:t>Cluster 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defRPr sz="900"/>
                      </a:pPr>
                      <a:r>
                        <a:t>Low -&gt; Rise -&gt; Medium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defRPr sz="900"/>
                      </a:pPr>
                      <a:r>
                        <a:t>2.532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defRPr sz="900"/>
                      </a:pPr>
                      <a:r>
                        <a:t>13 (ARG, CHL, CRI, HRV, IDN, IND, ISR, LTU, ROU, SA...)</a:t>
                      </a:r>
                    </a:p>
                  </a:txBody>
                  <a:tcPr anchor="ctr"/>
                </a:tc>
              </a:tr>
              <a:tr h="182880">
                <a:tc>
                  <a:txBody>
                    <a:bodyPr/>
                    <a:lstStyle/>
                    <a:p>
                      <a:pPr>
                        <a:defRPr sz="900"/>
                      </a:pPr>
                      <a:r>
                        <a:t>Cluster 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defRPr sz="900"/>
                      </a:pPr>
                      <a:r>
                        <a:t>High -&gt; Rise -&gt; Medium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defRPr sz="900"/>
                      </a:pPr>
                      <a:r>
                        <a:t>4.091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defRPr sz="900"/>
                      </a:pPr>
                      <a:r>
                        <a:t>33 (AUS, AUT, BEL, BGR, CAN, CHE, CHN, CZE, DEU, DN...)</a:t>
                      </a:r>
                    </a:p>
                  </a:txBody>
                  <a:tcPr anchor="ctr"/>
                </a:tc>
              </a:tr>
            </a:tbl>
          </a:graphicData>
        </a:graphic>
      </p:graphicFrame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457200" y="182880"/>
            <a:ext cx="109728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b="1" sz="2400"/>
            </a:pPr>
            <a:r>
              <a:t>Climate governance (Intensity)</a:t>
            </a:r>
          </a:p>
        </p:txBody>
      </p:sp>
      <p:pic>
        <p:nvPicPr>
          <p:cNvPr id="3" name="Picture 2" descr="Climate_governance_Intensity_Sort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731520"/>
            <a:ext cx="11247120" cy="2710856"/>
          </a:xfrm>
          <a:prstGeom prst="rect">
            <a:avLst/>
          </a:prstGeom>
        </p:spPr>
      </p:pic>
      <p:graphicFrame>
        <p:nvGraphicFramePr>
          <p:cNvPr id="4" name="Table 3"/>
          <p:cNvGraphicFramePr>
            <a:graphicFrameLocks noGrp="1"/>
          </p:cNvGraphicFramePr>
          <p:nvPr/>
        </p:nvGraphicFramePr>
        <p:xfrm>
          <a:off x="457200" y="4114800"/>
          <a:ext cx="8229599" cy="731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97280"/>
                <a:gridCol w="2286000"/>
                <a:gridCol w="1097280"/>
                <a:gridCol w="3749039"/>
              </a:tblGrid>
              <a:tr h="182880">
                <a:tc>
                  <a:txBody>
                    <a:bodyPr/>
                    <a:lstStyle/>
                    <a:p>
                      <a:pPr>
                        <a:defRPr b="1" sz="1000"/>
                      </a:pPr>
                      <a:r>
                        <a:t>ID</a:t>
                      </a:r>
                    </a:p>
                  </a:txBody>
                  <a:tcPr>
                    <a:solidFill>
                      <a:srgbClr val="DCDCDC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 b="1" sz="1000"/>
                      </a:pPr>
                      <a:r>
                        <a:t>Trajectory Features</a:t>
                      </a:r>
                    </a:p>
                  </a:txBody>
                  <a:tcPr>
                    <a:solidFill>
                      <a:srgbClr val="DCDCDC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 b="1" sz="1000"/>
                      </a:pPr>
                      <a:r>
                        <a:t>Mean Start</a:t>
                      </a:r>
                    </a:p>
                  </a:txBody>
                  <a:tcPr>
                    <a:solidFill>
                      <a:srgbClr val="DCDCDC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 b="1" sz="1000"/>
                      </a:pPr>
                      <a:r>
                        <a:t>Countries</a:t>
                      </a:r>
                    </a:p>
                  </a:txBody>
                  <a:tcPr>
                    <a:solidFill>
                      <a:srgbClr val="DCDCDC"/>
                    </a:solidFill>
                  </a:tcPr>
                </a:tc>
              </a:tr>
              <a:tr h="182880">
                <a:tc>
                  <a:txBody>
                    <a:bodyPr/>
                    <a:lstStyle/>
                    <a:p>
                      <a:pPr>
                        <a:defRPr sz="900"/>
                      </a:pPr>
                      <a:r>
                        <a:t>Cluster 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defRPr sz="900"/>
                      </a:pPr>
                      <a:r>
                        <a:t>Low -&gt; Stable -&gt; Low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defRPr sz="900"/>
                      </a:pPr>
                      <a:r>
                        <a:t>0.000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defRPr sz="900"/>
                      </a:pPr>
                      <a:r>
                        <a:t>28 (ARG, AUT, BEL, BGR, CZE, ESP, EST, HRV, HUN, ID...)</a:t>
                      </a:r>
                    </a:p>
                  </a:txBody>
                  <a:tcPr anchor="ctr"/>
                </a:tc>
              </a:tr>
              <a:tr h="182880">
                <a:tc>
                  <a:txBody>
                    <a:bodyPr/>
                    <a:lstStyle/>
                    <a:p>
                      <a:pPr>
                        <a:defRPr sz="900"/>
                      </a:pPr>
                      <a:r>
                        <a:t>Cluster 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defRPr sz="900"/>
                      </a:pPr>
                      <a:r>
                        <a:t>Low -&gt; Rise -&gt; High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defRPr sz="900"/>
                      </a:pPr>
                      <a:r>
                        <a:t>0.048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defRPr sz="900"/>
                      </a:pPr>
                      <a:r>
                        <a:t>14 (CAN, CHL, CHN, COL, CRI, DEU, FRA, GRC, ISL, KO...)</a:t>
                      </a:r>
                    </a:p>
                  </a:txBody>
                  <a:tcPr anchor="ctr"/>
                </a:tc>
              </a:tr>
              <a:tr h="182880">
                <a:tc>
                  <a:txBody>
                    <a:bodyPr/>
                    <a:lstStyle/>
                    <a:p>
                      <a:pPr>
                        <a:defRPr sz="900"/>
                      </a:pPr>
                      <a:r>
                        <a:t>Cluster 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defRPr sz="900"/>
                      </a:pPr>
                      <a:r>
                        <a:t>High -&gt; Rise -&gt; High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defRPr sz="900"/>
                      </a:pPr>
                      <a:r>
                        <a:t>1.343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defRPr sz="900"/>
                      </a:pPr>
                      <a:r>
                        <a:t>7 (AUS, CHE, DNK, FIN, GBR, IRL, LTU)</a:t>
                      </a:r>
                    </a:p>
                  </a:txBody>
                  <a:tcPr anchor="ctr"/>
                </a:tc>
              </a:tr>
            </a:tbl>
          </a:graphicData>
        </a:graphic>
      </p:graphicFrame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457200" y="182880"/>
            <a:ext cx="109728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b="1" sz="2400"/>
            </a:pPr>
            <a:r>
              <a:t>Electricity – market-based instruments (Intensity)</a:t>
            </a:r>
          </a:p>
        </p:txBody>
      </p:sp>
      <p:pic>
        <p:nvPicPr>
          <p:cNvPr id="3" name="Picture 2" descr="Electricity_–_market-based_instruments_Intensity_Sort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731520"/>
            <a:ext cx="11247120" cy="2695720"/>
          </a:xfrm>
          <a:prstGeom prst="rect">
            <a:avLst/>
          </a:prstGeom>
        </p:spPr>
      </p:pic>
      <p:graphicFrame>
        <p:nvGraphicFramePr>
          <p:cNvPr id="4" name="Table 3"/>
          <p:cNvGraphicFramePr>
            <a:graphicFrameLocks noGrp="1"/>
          </p:cNvGraphicFramePr>
          <p:nvPr/>
        </p:nvGraphicFramePr>
        <p:xfrm>
          <a:off x="457200" y="4114800"/>
          <a:ext cx="8229599" cy="731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97280"/>
                <a:gridCol w="2286000"/>
                <a:gridCol w="1097280"/>
                <a:gridCol w="3749039"/>
              </a:tblGrid>
              <a:tr h="182880">
                <a:tc>
                  <a:txBody>
                    <a:bodyPr/>
                    <a:lstStyle/>
                    <a:p>
                      <a:pPr>
                        <a:defRPr b="1" sz="1000"/>
                      </a:pPr>
                      <a:r>
                        <a:t>ID</a:t>
                      </a:r>
                    </a:p>
                  </a:txBody>
                  <a:tcPr>
                    <a:solidFill>
                      <a:srgbClr val="DCDCDC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 b="1" sz="1000"/>
                      </a:pPr>
                      <a:r>
                        <a:t>Trajectory Features</a:t>
                      </a:r>
                    </a:p>
                  </a:txBody>
                  <a:tcPr>
                    <a:solidFill>
                      <a:srgbClr val="DCDCDC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 b="1" sz="1000"/>
                      </a:pPr>
                      <a:r>
                        <a:t>Mean Start</a:t>
                      </a:r>
                    </a:p>
                  </a:txBody>
                  <a:tcPr>
                    <a:solidFill>
                      <a:srgbClr val="DCDCDC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 b="1" sz="1000"/>
                      </a:pPr>
                      <a:r>
                        <a:t>Countries</a:t>
                      </a:r>
                    </a:p>
                  </a:txBody>
                  <a:tcPr>
                    <a:solidFill>
                      <a:srgbClr val="DCDCDC"/>
                    </a:solidFill>
                  </a:tcPr>
                </a:tc>
              </a:tr>
              <a:tr h="182880">
                <a:tc>
                  <a:txBody>
                    <a:bodyPr/>
                    <a:lstStyle/>
                    <a:p>
                      <a:pPr>
                        <a:defRPr sz="900"/>
                      </a:pPr>
                      <a:r>
                        <a:t>Cluster 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defRPr sz="900"/>
                      </a:pPr>
                      <a:r>
                        <a:t>Low -&gt; Rise -&gt; Low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defRPr sz="900"/>
                      </a:pPr>
                      <a:r>
                        <a:t>0.389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defRPr sz="900"/>
                      </a:pPr>
                      <a:r>
                        <a:t>22 (ARG, BGR, CHN, COL, CRI, DNK, FIN, GRC, HRV, HU...)</a:t>
                      </a:r>
                    </a:p>
                  </a:txBody>
                  <a:tcPr anchor="ctr"/>
                </a:tc>
              </a:tr>
              <a:tr h="182880">
                <a:tc>
                  <a:txBody>
                    <a:bodyPr/>
                    <a:lstStyle/>
                    <a:p>
                      <a:pPr>
                        <a:defRPr sz="900"/>
                      </a:pPr>
                      <a:r>
                        <a:t>Cluster 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defRPr sz="900"/>
                      </a:pPr>
                      <a:r>
                        <a:t>Low -&gt; Stable -&gt; Low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defRPr sz="900"/>
                      </a:pPr>
                      <a:r>
                        <a:t>0.000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defRPr sz="900"/>
                      </a:pPr>
                      <a:r>
                        <a:t>3 (PER, RUS, SAU)</a:t>
                      </a:r>
                    </a:p>
                  </a:txBody>
                  <a:tcPr anchor="ctr"/>
                </a:tc>
              </a:tr>
              <a:tr h="182880">
                <a:tc>
                  <a:txBody>
                    <a:bodyPr/>
                    <a:lstStyle/>
                    <a:p>
                      <a:pPr>
                        <a:defRPr sz="900"/>
                      </a:pPr>
                      <a:r>
                        <a:t>Cluster 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defRPr sz="900"/>
                      </a:pPr>
                      <a:r>
                        <a:t>High -&gt; Rise -&gt; High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defRPr sz="900"/>
                      </a:pPr>
                      <a:r>
                        <a:t>1.188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defRPr sz="900"/>
                      </a:pPr>
                      <a:r>
                        <a:t>24 (AUS, AUT, BEL, CAN, CHE, CHL, CZE, DEU, ESP, ES...)</a:t>
                      </a:r>
                    </a:p>
                  </a:txBody>
                  <a:tcPr anchor="ctr"/>
                </a:tc>
              </a:tr>
            </a:tbl>
          </a:graphicData>
        </a:graphic>
      </p:graphicFrame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457200" y="182880"/>
            <a:ext cx="109728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b="1" sz="2400"/>
            </a:pPr>
            <a:r>
              <a:t>Electricity – non market-based instruments (Intensity)</a:t>
            </a:r>
          </a:p>
        </p:txBody>
      </p:sp>
      <p:pic>
        <p:nvPicPr>
          <p:cNvPr id="3" name="Picture 2" descr="Electricity_–_non_market-based_instruments_Intensity_Sort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731520"/>
            <a:ext cx="11247120" cy="2741086"/>
          </a:xfrm>
          <a:prstGeom prst="rect">
            <a:avLst/>
          </a:prstGeom>
        </p:spPr>
      </p:pic>
      <p:graphicFrame>
        <p:nvGraphicFramePr>
          <p:cNvPr id="4" name="Table 3"/>
          <p:cNvGraphicFramePr>
            <a:graphicFrameLocks noGrp="1"/>
          </p:cNvGraphicFramePr>
          <p:nvPr/>
        </p:nvGraphicFramePr>
        <p:xfrm>
          <a:off x="457200" y="4114800"/>
          <a:ext cx="8229599" cy="731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97280"/>
                <a:gridCol w="2286000"/>
                <a:gridCol w="1097280"/>
                <a:gridCol w="3749039"/>
              </a:tblGrid>
              <a:tr h="182880">
                <a:tc>
                  <a:txBody>
                    <a:bodyPr/>
                    <a:lstStyle/>
                    <a:p>
                      <a:pPr>
                        <a:defRPr b="1" sz="1000"/>
                      </a:pPr>
                      <a:r>
                        <a:t>ID</a:t>
                      </a:r>
                    </a:p>
                  </a:txBody>
                  <a:tcPr>
                    <a:solidFill>
                      <a:srgbClr val="DCDCDC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 b="1" sz="1000"/>
                      </a:pPr>
                      <a:r>
                        <a:t>Trajectory Features</a:t>
                      </a:r>
                    </a:p>
                  </a:txBody>
                  <a:tcPr>
                    <a:solidFill>
                      <a:srgbClr val="DCDCDC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 b="1" sz="1000"/>
                      </a:pPr>
                      <a:r>
                        <a:t>Mean Start</a:t>
                      </a:r>
                    </a:p>
                  </a:txBody>
                  <a:tcPr>
                    <a:solidFill>
                      <a:srgbClr val="DCDCDC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 b="1" sz="1000"/>
                      </a:pPr>
                      <a:r>
                        <a:t>Countries</a:t>
                      </a:r>
                    </a:p>
                  </a:txBody>
                  <a:tcPr>
                    <a:solidFill>
                      <a:srgbClr val="DCDCDC"/>
                    </a:solidFill>
                  </a:tcPr>
                </a:tc>
              </a:tr>
              <a:tr h="182880">
                <a:tc>
                  <a:txBody>
                    <a:bodyPr/>
                    <a:lstStyle/>
                    <a:p>
                      <a:pPr>
                        <a:defRPr sz="900"/>
                      </a:pPr>
                      <a:r>
                        <a:t>Cluster 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defRPr sz="900"/>
                      </a:pPr>
                      <a:r>
                        <a:t>Low -&gt; Rise -&gt; Low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defRPr sz="900"/>
                      </a:pPr>
                      <a:r>
                        <a:t>0.449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defRPr sz="900"/>
                      </a:pPr>
                      <a:r>
                        <a:t>12 (ARG, COL, CRI, IDN, ISL, ISR, MLT, NZL, PER, RU...)</a:t>
                      </a:r>
                    </a:p>
                  </a:txBody>
                  <a:tcPr anchor="ctr"/>
                </a:tc>
              </a:tr>
              <a:tr h="182880">
                <a:tc>
                  <a:txBody>
                    <a:bodyPr/>
                    <a:lstStyle/>
                    <a:p>
                      <a:pPr>
                        <a:defRPr sz="900"/>
                      </a:pPr>
                      <a:r>
                        <a:t>Cluster 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defRPr sz="900"/>
                      </a:pPr>
                      <a:r>
                        <a:t>Medium -&gt; Rise -&gt; Medium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defRPr sz="900"/>
                      </a:pPr>
                      <a:r>
                        <a:t>0.881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defRPr sz="900"/>
                      </a:pPr>
                      <a:r>
                        <a:t>19 (BGR, CHL, CHN, CZE, EST, HRV, HUN, IND, JPN, LT...)</a:t>
                      </a:r>
                    </a:p>
                  </a:txBody>
                  <a:tcPr anchor="ctr"/>
                </a:tc>
              </a:tr>
              <a:tr h="182880">
                <a:tc>
                  <a:txBody>
                    <a:bodyPr/>
                    <a:lstStyle/>
                    <a:p>
                      <a:pPr>
                        <a:defRPr sz="900"/>
                      </a:pPr>
                      <a:r>
                        <a:t>Cluster 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defRPr sz="900"/>
                      </a:pPr>
                      <a:r>
                        <a:t>High -&gt; Rise -&gt; High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defRPr sz="900"/>
                      </a:pPr>
                      <a:r>
                        <a:t>1.896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defRPr sz="900"/>
                      </a:pPr>
                      <a:r>
                        <a:t>18 (AUS, AUT, BEL, CAN, CHE, DEU, DNK, ESP, FIN, FR...)</a:t>
                      </a:r>
                    </a:p>
                  </a:txBody>
                  <a:tcPr anchor="ctr"/>
                </a:tc>
              </a:tr>
            </a:tbl>
          </a:graphicData>
        </a:graphic>
      </p:graphicFrame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457200" y="182880"/>
            <a:ext cx="109728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b="1" sz="2400"/>
            </a:pPr>
            <a:r>
              <a:t>Fossil fuel production policies (Intensity)</a:t>
            </a:r>
          </a:p>
        </p:txBody>
      </p:sp>
      <p:pic>
        <p:nvPicPr>
          <p:cNvPr id="3" name="Picture 2" descr="Fossil_fuel_production_policies_Intensity_Sort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731520"/>
            <a:ext cx="11247120" cy="2695720"/>
          </a:xfrm>
          <a:prstGeom prst="rect">
            <a:avLst/>
          </a:prstGeom>
        </p:spPr>
      </p:pic>
      <p:graphicFrame>
        <p:nvGraphicFramePr>
          <p:cNvPr id="4" name="Table 3"/>
          <p:cNvGraphicFramePr>
            <a:graphicFrameLocks noGrp="1"/>
          </p:cNvGraphicFramePr>
          <p:nvPr/>
        </p:nvGraphicFramePr>
        <p:xfrm>
          <a:off x="457200" y="4114800"/>
          <a:ext cx="8229599" cy="731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97280"/>
                <a:gridCol w="2286000"/>
                <a:gridCol w="1097280"/>
                <a:gridCol w="3749039"/>
              </a:tblGrid>
              <a:tr h="182880">
                <a:tc>
                  <a:txBody>
                    <a:bodyPr/>
                    <a:lstStyle/>
                    <a:p>
                      <a:pPr>
                        <a:defRPr b="1" sz="1000"/>
                      </a:pPr>
                      <a:r>
                        <a:t>ID</a:t>
                      </a:r>
                    </a:p>
                  </a:txBody>
                  <a:tcPr>
                    <a:solidFill>
                      <a:srgbClr val="DCDCDC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 b="1" sz="1000"/>
                      </a:pPr>
                      <a:r>
                        <a:t>Trajectory Features</a:t>
                      </a:r>
                    </a:p>
                  </a:txBody>
                  <a:tcPr>
                    <a:solidFill>
                      <a:srgbClr val="DCDCDC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 b="1" sz="1000"/>
                      </a:pPr>
                      <a:r>
                        <a:t>Mean Start</a:t>
                      </a:r>
                    </a:p>
                  </a:txBody>
                  <a:tcPr>
                    <a:solidFill>
                      <a:srgbClr val="DCDCDC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 b="1" sz="1000"/>
                      </a:pPr>
                      <a:r>
                        <a:t>Countries</a:t>
                      </a:r>
                    </a:p>
                  </a:txBody>
                  <a:tcPr>
                    <a:solidFill>
                      <a:srgbClr val="DCDCDC"/>
                    </a:solidFill>
                  </a:tcPr>
                </a:tc>
              </a:tr>
              <a:tr h="182880">
                <a:tc>
                  <a:txBody>
                    <a:bodyPr/>
                    <a:lstStyle/>
                    <a:p>
                      <a:pPr>
                        <a:defRPr sz="900"/>
                      </a:pPr>
                      <a:r>
                        <a:t>Cluster 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defRPr sz="900"/>
                      </a:pPr>
                      <a:r>
                        <a:t>Low -&gt; Stable -&gt; Low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defRPr sz="900"/>
                      </a:pPr>
                      <a:r>
                        <a:t>0.067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defRPr sz="900"/>
                      </a:pPr>
                      <a:r>
                        <a:t>10 (BGR, HRV, IDN, IND, MLT, PER, POL, ROU, RUS, SAU)</a:t>
                      </a:r>
                    </a:p>
                  </a:txBody>
                  <a:tcPr anchor="ctr"/>
                </a:tc>
              </a:tr>
              <a:tr h="182880">
                <a:tc>
                  <a:txBody>
                    <a:bodyPr/>
                    <a:lstStyle/>
                    <a:p>
                      <a:pPr>
                        <a:defRPr sz="900"/>
                      </a:pPr>
                      <a:r>
                        <a:t>Cluster 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defRPr sz="900"/>
                      </a:pPr>
                      <a:r>
                        <a:t>Low -&gt; Rise -&gt; Medium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defRPr sz="900"/>
                      </a:pPr>
                      <a:r>
                        <a:t>0.135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defRPr sz="900"/>
                      </a:pPr>
                      <a:r>
                        <a:t>38 (ARG, AUS, AUT, BEL, CAN, CHE, CHL, CHN, COL, CR...)</a:t>
                      </a:r>
                    </a:p>
                  </a:txBody>
                  <a:tcPr anchor="ctr"/>
                </a:tc>
              </a:tr>
              <a:tr h="182880">
                <a:tc>
                  <a:txBody>
                    <a:bodyPr/>
                    <a:lstStyle/>
                    <a:p>
                      <a:pPr>
                        <a:defRPr sz="900"/>
                      </a:pPr>
                      <a:r>
                        <a:t>Cluster 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defRPr sz="900"/>
                      </a:pPr>
                      <a:r>
                        <a:t>High -&gt; Fluctuate -&gt; High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defRPr sz="900"/>
                      </a:pPr>
                      <a:r>
                        <a:t>3.333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defRPr sz="900"/>
                      </a:pPr>
                      <a:r>
                        <a:t>1 (NOR)</a:t>
                      </a:r>
                    </a:p>
                  </a:txBody>
                  <a:tcPr anchor="ctr"/>
                </a:tc>
              </a:tr>
            </a:tbl>
          </a:graphicData>
        </a:graphic>
      </p:graphicFrame>
    </p:spTree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457200" y="182880"/>
            <a:ext cx="109728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b="1" sz="2400"/>
            </a:pPr>
            <a:r>
              <a:t>GHG emissions data and reporting (Intensity)</a:t>
            </a:r>
          </a:p>
        </p:txBody>
      </p:sp>
      <p:pic>
        <p:nvPicPr>
          <p:cNvPr id="3" name="Picture 2" descr="GHG_emissions_data_and_reporting_Intensity_Sort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731520"/>
            <a:ext cx="11247120" cy="2710856"/>
          </a:xfrm>
          <a:prstGeom prst="rect">
            <a:avLst/>
          </a:prstGeom>
        </p:spPr>
      </p:pic>
      <p:graphicFrame>
        <p:nvGraphicFramePr>
          <p:cNvPr id="4" name="Table 3"/>
          <p:cNvGraphicFramePr>
            <a:graphicFrameLocks noGrp="1"/>
          </p:cNvGraphicFramePr>
          <p:nvPr/>
        </p:nvGraphicFramePr>
        <p:xfrm>
          <a:off x="457200" y="4114800"/>
          <a:ext cx="8229599" cy="731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97280"/>
                <a:gridCol w="2286000"/>
                <a:gridCol w="1097280"/>
                <a:gridCol w="3749039"/>
              </a:tblGrid>
              <a:tr h="182880">
                <a:tc>
                  <a:txBody>
                    <a:bodyPr/>
                    <a:lstStyle/>
                    <a:p>
                      <a:pPr>
                        <a:defRPr b="1" sz="1000"/>
                      </a:pPr>
                      <a:r>
                        <a:t>ID</a:t>
                      </a:r>
                    </a:p>
                  </a:txBody>
                  <a:tcPr>
                    <a:solidFill>
                      <a:srgbClr val="DCDCDC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 b="1" sz="1000"/>
                      </a:pPr>
                      <a:r>
                        <a:t>Trajectory Features</a:t>
                      </a:r>
                    </a:p>
                  </a:txBody>
                  <a:tcPr>
                    <a:solidFill>
                      <a:srgbClr val="DCDCDC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 b="1" sz="1000"/>
                      </a:pPr>
                      <a:r>
                        <a:t>Mean Start</a:t>
                      </a:r>
                    </a:p>
                  </a:txBody>
                  <a:tcPr>
                    <a:solidFill>
                      <a:srgbClr val="DCDCDC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 b="1" sz="1000"/>
                      </a:pPr>
                      <a:r>
                        <a:t>Countries</a:t>
                      </a:r>
                    </a:p>
                  </a:txBody>
                  <a:tcPr>
                    <a:solidFill>
                      <a:srgbClr val="DCDCDC"/>
                    </a:solidFill>
                  </a:tcPr>
                </a:tc>
              </a:tr>
              <a:tr h="182880">
                <a:tc>
                  <a:txBody>
                    <a:bodyPr/>
                    <a:lstStyle/>
                    <a:p>
                      <a:pPr>
                        <a:defRPr sz="900"/>
                      </a:pPr>
                      <a:r>
                        <a:t>Cluster 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defRPr sz="900"/>
                      </a:pPr>
                      <a:r>
                        <a:t>Low -&gt; Fluctuate -&gt; Low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defRPr sz="900"/>
                      </a:pPr>
                      <a:r>
                        <a:t>0.182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defRPr sz="900"/>
                      </a:pPr>
                      <a:r>
                        <a:t>11 (ARG, CHL, CHN, COL, CRI, IDN, IND, ISR, PER, SA...)</a:t>
                      </a:r>
                    </a:p>
                  </a:txBody>
                  <a:tcPr anchor="ctr"/>
                </a:tc>
              </a:tr>
              <a:tr h="182880">
                <a:tc>
                  <a:txBody>
                    <a:bodyPr/>
                    <a:lstStyle/>
                    <a:p>
                      <a:pPr>
                        <a:defRPr sz="900"/>
                      </a:pPr>
                      <a:r>
                        <a:t>Cluster 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defRPr sz="900"/>
                      </a:pPr>
                      <a:r>
                        <a:t>Low -&gt; Fluctuate -&gt; Medium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defRPr sz="900"/>
                      </a:pPr>
                      <a:r>
                        <a:t>0.457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defRPr sz="900"/>
                      </a:pPr>
                      <a:r>
                        <a:t>7 (HRV, JPN, KOR, MEX, NZL, RUS, TUR)</a:t>
                      </a:r>
                    </a:p>
                  </a:txBody>
                  <a:tcPr anchor="ctr"/>
                </a:tc>
              </a:tr>
              <a:tr h="182880">
                <a:tc>
                  <a:txBody>
                    <a:bodyPr/>
                    <a:lstStyle/>
                    <a:p>
                      <a:pPr>
                        <a:defRPr sz="900"/>
                      </a:pPr>
                      <a:r>
                        <a:t>Cluster 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defRPr sz="900"/>
                      </a:pPr>
                      <a:r>
                        <a:t>Medium -&gt; Rise -&gt; High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defRPr sz="900"/>
                      </a:pPr>
                      <a:r>
                        <a:t>0.884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defRPr sz="900"/>
                      </a:pPr>
                      <a:r>
                        <a:t>31 (AUS, AUT, BEL, BGR, CAN, CHE, CZE, DEU, DNK, ES...)</a:t>
                      </a:r>
                    </a:p>
                  </a:txBody>
                  <a:tcPr anchor="ctr"/>
                </a:tc>
              </a:tr>
            </a:tbl>
          </a:graphicData>
        </a:graphic>
      </p:graphicFrame>
    </p:spTree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457200" y="182880"/>
            <a:ext cx="109728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b="1" sz="2400"/>
            </a:pPr>
            <a:r>
              <a:t>GHG emissions targets (Intensity)</a:t>
            </a:r>
          </a:p>
        </p:txBody>
      </p:sp>
      <p:pic>
        <p:nvPicPr>
          <p:cNvPr id="3" name="Picture 2" descr="GHG_emissions_targets_Intensity_Sort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731520"/>
            <a:ext cx="11247120" cy="2710856"/>
          </a:xfrm>
          <a:prstGeom prst="rect">
            <a:avLst/>
          </a:prstGeom>
        </p:spPr>
      </p:pic>
      <p:graphicFrame>
        <p:nvGraphicFramePr>
          <p:cNvPr id="4" name="Table 3"/>
          <p:cNvGraphicFramePr>
            <a:graphicFrameLocks noGrp="1"/>
          </p:cNvGraphicFramePr>
          <p:nvPr/>
        </p:nvGraphicFramePr>
        <p:xfrm>
          <a:off x="457200" y="4114800"/>
          <a:ext cx="8229599" cy="731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97280"/>
                <a:gridCol w="2286000"/>
                <a:gridCol w="1097280"/>
                <a:gridCol w="3749039"/>
              </a:tblGrid>
              <a:tr h="182880">
                <a:tc>
                  <a:txBody>
                    <a:bodyPr/>
                    <a:lstStyle/>
                    <a:p>
                      <a:pPr>
                        <a:defRPr b="1" sz="1000"/>
                      </a:pPr>
                      <a:r>
                        <a:t>ID</a:t>
                      </a:r>
                    </a:p>
                  </a:txBody>
                  <a:tcPr>
                    <a:solidFill>
                      <a:srgbClr val="DCDCDC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 b="1" sz="1000"/>
                      </a:pPr>
                      <a:r>
                        <a:t>Trajectory Features</a:t>
                      </a:r>
                    </a:p>
                  </a:txBody>
                  <a:tcPr>
                    <a:solidFill>
                      <a:srgbClr val="DCDCDC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 b="1" sz="1000"/>
                      </a:pPr>
                      <a:r>
                        <a:t>Mean Start</a:t>
                      </a:r>
                    </a:p>
                  </a:txBody>
                  <a:tcPr>
                    <a:solidFill>
                      <a:srgbClr val="DCDCDC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 b="1" sz="1000"/>
                      </a:pPr>
                      <a:r>
                        <a:t>Countries</a:t>
                      </a:r>
                    </a:p>
                  </a:txBody>
                  <a:tcPr>
                    <a:solidFill>
                      <a:srgbClr val="DCDCDC"/>
                    </a:solidFill>
                  </a:tcPr>
                </a:tc>
              </a:tr>
              <a:tr h="182880">
                <a:tc>
                  <a:txBody>
                    <a:bodyPr/>
                    <a:lstStyle/>
                    <a:p>
                      <a:pPr>
                        <a:defRPr sz="900"/>
                      </a:pPr>
                      <a:r>
                        <a:t>Cluster 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defRPr sz="900"/>
                      </a:pPr>
                      <a:r>
                        <a:t>Low -&gt; Rise -&gt; Low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defRPr sz="900"/>
                      </a:pPr>
                      <a:r>
                        <a:t>0.000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defRPr sz="900"/>
                      </a:pPr>
                      <a:r>
                        <a:t>10 (BEL, CZE, IND, MEX, NLD, POL, ROU, RUS, SAU, TUR)</a:t>
                      </a:r>
                    </a:p>
                  </a:txBody>
                  <a:tcPr anchor="ctr"/>
                </a:tc>
              </a:tr>
              <a:tr h="182880">
                <a:tc>
                  <a:txBody>
                    <a:bodyPr/>
                    <a:lstStyle/>
                    <a:p>
                      <a:pPr>
                        <a:defRPr sz="900"/>
                      </a:pPr>
                      <a:r>
                        <a:t>Cluster 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defRPr sz="900"/>
                      </a:pPr>
                      <a:r>
                        <a:t>Low -&gt; Rise -&gt; Medium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defRPr sz="900"/>
                      </a:pPr>
                      <a:r>
                        <a:t>0.000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defRPr sz="900"/>
                      </a:pPr>
                      <a:r>
                        <a:t>28 (ARG, AUS, AUT, BGR, CAN, CHE, CHL, CHN, COL, DN...)</a:t>
                      </a:r>
                    </a:p>
                  </a:txBody>
                  <a:tcPr anchor="ctr"/>
                </a:tc>
              </a:tr>
              <a:tr h="182880">
                <a:tc>
                  <a:txBody>
                    <a:bodyPr/>
                    <a:lstStyle/>
                    <a:p>
                      <a:pPr>
                        <a:defRPr sz="900"/>
                      </a:pPr>
                      <a:r>
                        <a:t>Cluster 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defRPr sz="900"/>
                      </a:pPr>
                      <a:r>
                        <a:t>Low -&gt; Rise -&gt; High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defRPr sz="900"/>
                      </a:pPr>
                      <a:r>
                        <a:t>0.000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defRPr sz="900"/>
                      </a:pPr>
                      <a:r>
                        <a:t>11 (CRI, DEU, FIN, FRA, GBR, ISL, LUX, NOR, NZL, PR...)</a:t>
                      </a:r>
                    </a:p>
                  </a:txBody>
                  <a:tcPr anchor="ctr"/>
                </a:tc>
              </a:tr>
            </a:tbl>
          </a:graphicData>
        </a:graphic>
      </p:graphicFrame>
    </p:spTree>
  </p:cSld>
  <p:clrMapOvr>
    <a:masterClrMapping/>
  </p:clrMapOvr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457200" y="182880"/>
            <a:ext cx="109728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b="1" sz="2400"/>
            </a:pPr>
            <a:r>
              <a:t>Industry – market-based instruments (Intensity)</a:t>
            </a:r>
          </a:p>
        </p:txBody>
      </p:sp>
      <p:pic>
        <p:nvPicPr>
          <p:cNvPr id="3" name="Picture 2" descr="Industry_–_market-based_instruments_Intensity_Sort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731520"/>
            <a:ext cx="11247120" cy="2741086"/>
          </a:xfrm>
          <a:prstGeom prst="rect">
            <a:avLst/>
          </a:prstGeom>
        </p:spPr>
      </p:pic>
      <p:graphicFrame>
        <p:nvGraphicFramePr>
          <p:cNvPr id="4" name="Table 3"/>
          <p:cNvGraphicFramePr>
            <a:graphicFrameLocks noGrp="1"/>
          </p:cNvGraphicFramePr>
          <p:nvPr/>
        </p:nvGraphicFramePr>
        <p:xfrm>
          <a:off x="457200" y="4114800"/>
          <a:ext cx="8229599" cy="731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97280"/>
                <a:gridCol w="2286000"/>
                <a:gridCol w="1097280"/>
                <a:gridCol w="3749039"/>
              </a:tblGrid>
              <a:tr h="182880">
                <a:tc>
                  <a:txBody>
                    <a:bodyPr/>
                    <a:lstStyle/>
                    <a:p>
                      <a:pPr>
                        <a:defRPr b="1" sz="1000"/>
                      </a:pPr>
                      <a:r>
                        <a:t>ID</a:t>
                      </a:r>
                    </a:p>
                  </a:txBody>
                  <a:tcPr>
                    <a:solidFill>
                      <a:srgbClr val="DCDCDC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 b="1" sz="1000"/>
                      </a:pPr>
                      <a:r>
                        <a:t>Trajectory Features</a:t>
                      </a:r>
                    </a:p>
                  </a:txBody>
                  <a:tcPr>
                    <a:solidFill>
                      <a:srgbClr val="DCDCDC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 b="1" sz="1000"/>
                      </a:pPr>
                      <a:r>
                        <a:t>Mean Start</a:t>
                      </a:r>
                    </a:p>
                  </a:txBody>
                  <a:tcPr>
                    <a:solidFill>
                      <a:srgbClr val="DCDCDC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 b="1" sz="1000"/>
                      </a:pPr>
                      <a:r>
                        <a:t>Countries</a:t>
                      </a:r>
                    </a:p>
                  </a:txBody>
                  <a:tcPr>
                    <a:solidFill>
                      <a:srgbClr val="DCDCDC"/>
                    </a:solidFill>
                  </a:tcPr>
                </a:tc>
              </a:tr>
              <a:tr h="182880">
                <a:tc>
                  <a:txBody>
                    <a:bodyPr/>
                    <a:lstStyle/>
                    <a:p>
                      <a:pPr>
                        <a:defRPr sz="900"/>
                      </a:pPr>
                      <a:r>
                        <a:t>Cluster 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defRPr sz="900"/>
                      </a:pPr>
                      <a:r>
                        <a:t>Low -&gt; Rise -&gt; Low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defRPr sz="900"/>
                      </a:pPr>
                      <a:r>
                        <a:t>0.000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defRPr sz="900"/>
                      </a:pPr>
                      <a:r>
                        <a:t>8 (ARG, CRI, HRV, IDN, MLT, PER, RUS, SAU)</a:t>
                      </a:r>
                    </a:p>
                  </a:txBody>
                  <a:tcPr anchor="ctr"/>
                </a:tc>
              </a:tr>
              <a:tr h="182880">
                <a:tc>
                  <a:txBody>
                    <a:bodyPr/>
                    <a:lstStyle/>
                    <a:p>
                      <a:pPr>
                        <a:defRPr sz="900"/>
                      </a:pPr>
                      <a:r>
                        <a:t>Cluster 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defRPr sz="900"/>
                      </a:pPr>
                      <a:r>
                        <a:t>Low -&gt; Rise -&gt; Medium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defRPr sz="900"/>
                      </a:pPr>
                      <a:r>
                        <a:t>0.416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defRPr sz="900"/>
                      </a:pPr>
                      <a:r>
                        <a:t>24 (AUS, BEL, BGR, CHE, CHL, CHN, COL, EST, FIN, GR...)</a:t>
                      </a:r>
                    </a:p>
                  </a:txBody>
                  <a:tcPr anchor="ctr"/>
                </a:tc>
              </a:tr>
              <a:tr h="182880">
                <a:tc>
                  <a:txBody>
                    <a:bodyPr/>
                    <a:lstStyle/>
                    <a:p>
                      <a:pPr>
                        <a:defRPr sz="900"/>
                      </a:pPr>
                      <a:r>
                        <a:t>Cluster 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defRPr sz="900"/>
                      </a:pPr>
                      <a:r>
                        <a:t>High -&gt; Rise -&gt; High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defRPr sz="900"/>
                      </a:pPr>
                      <a:r>
                        <a:t>1.316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defRPr sz="900"/>
                      </a:pPr>
                      <a:r>
                        <a:t>17 (AUT, CAN, CZE, DEU, DNK, ESP, FRA, GBR, HUN, IR...)</a:t>
                      </a:r>
                    </a:p>
                  </a:txBody>
                  <a:tcPr anchor="ctr"/>
                </a:tc>
              </a:tr>
            </a:tbl>
          </a:graphicData>
        </a:graphic>
      </p:graphicFrame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